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62" r:id="rId3"/>
    <p:sldId id="271" r:id="rId4"/>
    <p:sldId id="278" r:id="rId5"/>
    <p:sldId id="263" r:id="rId6"/>
    <p:sldId id="269" r:id="rId7"/>
    <p:sldId id="270" r:id="rId8"/>
    <p:sldId id="267" r:id="rId9"/>
    <p:sldId id="280" r:id="rId10"/>
    <p:sldId id="268" r:id="rId11"/>
    <p:sldId id="281" r:id="rId12"/>
    <p:sldId id="279" r:id="rId13"/>
    <p:sldId id="29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CAB8-2638-45E4-B78A-D936A14E1085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74C0-5578-47E8-ABFE-411FDD672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7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חוק</a:t>
            </a:r>
            <a:r>
              <a:rPr lang="he-IL" baseline="0" dirty="0" smtClean="0"/>
              <a:t> קיבלר: הקצב המטבולי פורפורציונלי למסת היצור בחזקת 3/4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74C0-5578-47E8-ABFE-411FDD6721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8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he-IL" dirty="0" smtClean="0"/>
              <a:t>יצורים "גבוהים" ו"נמוכים". צורות "פרימטיביות". וכו'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74C0-5578-47E8-ABFE-411FDD6721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22B8B8E-9209-4376-A6A8-D3C2501E4FAA}" type="datetimeFigureOut">
              <a:rPr lang="en-US" smtClean="0"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4543882-C2BE-4513-94E7-C1B3BF4C7762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9292"/>
            <a:ext cx="7772400" cy="2542108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פילוסופיה של הביולוגיה</a:t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3100" dirty="0" smtClean="0"/>
              <a:t>סמסטר א', תשע"ה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sz="2800" dirty="0" smtClean="0"/>
              <a:t>ארנון לוי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6400800" cy="1473200"/>
          </a:xfrm>
        </p:spPr>
        <p:txBody>
          <a:bodyPr/>
          <a:lstStyle/>
          <a:p>
            <a:pPr algn="r" rtl="1"/>
            <a:endParaRPr lang="he-IL" dirty="0" smtClean="0"/>
          </a:p>
          <a:p>
            <a:pPr algn="r" rtl="1"/>
            <a:r>
              <a:rPr lang="he-IL" sz="2400" b="1" dirty="0" smtClean="0">
                <a:solidFill>
                  <a:schemeClr val="bg1"/>
                </a:solidFill>
              </a:rPr>
              <a:t>אדפטציה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he-IL" sz="2400" b="1" dirty="0" smtClean="0">
                <a:solidFill>
                  <a:schemeClr val="bg1"/>
                </a:solidFill>
              </a:rPr>
              <a:t> וכיווניות</a:t>
            </a:r>
          </a:p>
          <a:p>
            <a:pPr algn="r" rtl="1"/>
            <a:r>
              <a:rPr lang="he-IL" sz="2400" b="1" dirty="0" smtClean="0">
                <a:solidFill>
                  <a:schemeClr val="bg1"/>
                </a:solidFill>
              </a:rPr>
              <a:t>23 בנובמבר 2014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87" y="457200"/>
            <a:ext cx="7125113" cy="924475"/>
          </a:xfrm>
        </p:spPr>
        <p:txBody>
          <a:bodyPr/>
          <a:lstStyle/>
          <a:p>
            <a:pPr algn="r" rtl="1"/>
            <a:r>
              <a:rPr lang="he-IL" dirty="0" smtClean="0"/>
              <a:t>גורמים אבולוציוניים חוץ ברירתיים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00200"/>
            <a:ext cx="5334000" cy="489823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dirty="0" smtClean="0"/>
              <a:t>סחף גנטי</a:t>
            </a:r>
          </a:p>
          <a:p>
            <a:pPr lvl="1" algn="r" rtl="1"/>
            <a:r>
              <a:rPr lang="he-IL" dirty="0" smtClean="0"/>
              <a:t>בשנים האחרונות: מחקר רב על </a:t>
            </a:r>
            <a:r>
              <a:rPr lang="he-IL" dirty="0"/>
              <a:t>סחף בהקשר </a:t>
            </a:r>
            <a:r>
              <a:rPr lang="he-IL" dirty="0" smtClean="0"/>
              <a:t>של רשתות גנומיות.</a:t>
            </a:r>
          </a:p>
          <a:p>
            <a:pPr algn="r" rtl="1"/>
            <a:r>
              <a:rPr lang="he-IL" dirty="0" smtClean="0"/>
              <a:t>מגבלות פיסיקליות: כבידה;</a:t>
            </a:r>
            <a:r>
              <a:rPr lang="en-US" dirty="0" smtClean="0"/>
              <a:t> </a:t>
            </a:r>
            <a:r>
              <a:rPr lang="he-IL" dirty="0" smtClean="0"/>
              <a:t>שטח פנים:נפח; אלומטריה וכו'.</a:t>
            </a:r>
          </a:p>
          <a:p>
            <a:pPr algn="r" rtl="1"/>
            <a:r>
              <a:rPr lang="he-IL" dirty="0" smtClean="0"/>
              <a:t>פליוטרופיה </a:t>
            </a:r>
            <a:r>
              <a:rPr lang="en-US" dirty="0" smtClean="0"/>
              <a:t>(</a:t>
            </a:r>
            <a:r>
              <a:rPr lang="en-US" dirty="0" err="1" smtClean="0"/>
              <a:t>Pleiotropy</a:t>
            </a:r>
            <a:r>
              <a:rPr lang="en-US" dirty="0" smtClean="0"/>
              <a:t>)</a:t>
            </a:r>
            <a:r>
              <a:rPr lang="he-IL" dirty="0" smtClean="0"/>
              <a:t>: גן עם כמה אפקטים, מוטציות בו בעלות אפקט חיובי ושלילי גם יחד.</a:t>
            </a:r>
            <a:endParaRPr lang="en-US" dirty="0" smtClean="0"/>
          </a:p>
          <a:p>
            <a:pPr lvl="1" algn="r" rtl="1"/>
            <a:r>
              <a:rPr lang="he-IL" dirty="0" smtClean="0"/>
              <a:t>דוגמא מ-</a:t>
            </a:r>
            <a:r>
              <a:rPr lang="en-US" dirty="0" smtClean="0"/>
              <a:t>Zimmer</a:t>
            </a:r>
            <a:r>
              <a:rPr lang="he-IL" dirty="0" smtClean="0"/>
              <a:t>: שינוי במס' החוליות מעלה תמותת עוברים וסיכון לסרטן (מסביר מדוע רק לעצלנים ופרות ים יש &gt;7 חוליות).</a:t>
            </a:r>
          </a:p>
          <a:p>
            <a:pPr lvl="1" algn="r" rtl="1"/>
            <a:r>
              <a:rPr lang="he-IL" dirty="0" smtClean="0"/>
              <a:t>מגבלות של תכנית הגוף</a:t>
            </a:r>
            <a:r>
              <a:rPr lang="he-IL" dirty="0"/>
              <a:t>.</a:t>
            </a:r>
            <a:endParaRPr lang="he-IL" dirty="0" smtClean="0"/>
          </a:p>
          <a:p>
            <a:pPr algn="r" rtl="1"/>
            <a:r>
              <a:rPr lang="he-IL" dirty="0" smtClean="0"/>
              <a:t>הטייה בשונות </a:t>
            </a:r>
            <a:r>
              <a:rPr lang="en-US" dirty="0" smtClean="0"/>
              <a:t>(Developmental bias)</a:t>
            </a:r>
            <a:r>
              <a:rPr lang="he-IL" dirty="0" smtClean="0"/>
              <a:t>: עשויה להאיץ או להאט את השפעת הברירה.</a:t>
            </a:r>
          </a:p>
          <a:p>
            <a:pPr algn="r" rtl="1"/>
            <a:r>
              <a:rPr lang="he-IL" dirty="0" smtClean="0"/>
              <a:t>אינרציה אבולוציונית: קשה לשנות עובדות היסטוריות מושרשות.</a:t>
            </a:r>
          </a:p>
          <a:p>
            <a:pPr lvl="1" algn="r" rtl="1"/>
            <a:r>
              <a:rPr lang="he-IL" dirty="0" smtClean="0"/>
              <a:t>הנדסה מול הטלאה </a:t>
            </a:r>
            <a:r>
              <a:rPr lang="en-US" dirty="0" smtClean="0"/>
              <a:t>(Jacob, 1977)</a:t>
            </a:r>
            <a:endParaRPr lang="he-IL" dirty="0" smtClean="0"/>
          </a:p>
          <a:p>
            <a:pPr algn="r" rtl="1"/>
            <a:r>
              <a:rPr lang="he-IL" dirty="0" smtClean="0"/>
              <a:t>האם מגבלות הן מתחרה להסבר אדפטיבי או בעצם הנחת יסוד שלו?</a:t>
            </a:r>
          </a:p>
        </p:txBody>
      </p:sp>
      <p:pic>
        <p:nvPicPr>
          <p:cNvPr id="11266" name="Picture 2" descr="C:\Users\user\Dropbox\Teaching 2014-15\פילוסופיה של הביולוגיה\Zimmer 2e teaching materials\Zimmer 2e JPEGs\TB2eCh8\08.16_fm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55368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ropbox\Teaching 2014-15\פילוסופיה של הביולוגיה\Zimmer 2e teaching materials\Zimmer 2e JPEGs\TB2eCh8\08.17_fmt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6" y="4344283"/>
            <a:ext cx="3119437" cy="198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 descr="C:\Users\user\Dropbox\Teaching 2014-15\פילוסופיה של הביולוגיה\מצגות\Evo rethi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257800" cy="606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4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81000"/>
            <a:ext cx="7125113" cy="924475"/>
          </a:xfrm>
        </p:spPr>
        <p:txBody>
          <a:bodyPr/>
          <a:lstStyle/>
          <a:p>
            <a:pPr algn="r" rtl="1"/>
            <a:r>
              <a:rPr lang="he-IL" dirty="0" smtClean="0"/>
              <a:t>אדפטציוניזם מתודולוגי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1"/>
            <a:ext cx="7125112" cy="53340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dirty="0" smtClean="0"/>
              <a:t>טענה על אודות כלים ושיטות: גם אם ברירה איננה גורם חשוב או נפוץ, דרך טובה לברר זאת היא לנסות להוכיח שהייתה ברירה.</a:t>
            </a:r>
          </a:p>
          <a:p>
            <a:pPr algn="r" rtl="1"/>
            <a:r>
              <a:rPr lang="he-IL" dirty="0" smtClean="0"/>
              <a:t>טיעונים מחוסר ברירה </a:t>
            </a:r>
            <a:r>
              <a:rPr lang="en-US" dirty="0" smtClean="0"/>
              <a:t>(Dennett, 1995)</a:t>
            </a:r>
            <a:r>
              <a:rPr lang="he-IL" dirty="0" smtClean="0"/>
              <a:t>.</a:t>
            </a:r>
          </a:p>
          <a:p>
            <a:pPr lvl="1" algn="r" rtl="1"/>
            <a:r>
              <a:rPr lang="he-IL" dirty="0"/>
              <a:t>"לא נוכל להסביר לעצמנו את היצורים האורגניים ואת אפשרותם הפנימית לפי עיקרים מכניים-גרידא של הטבע; וזה ודאי כל כך שאפשר לאמור, ששטות היא בשביל בני-אדם אפילו להעלות מחשבה כזאת על דעתם, או לקוות שיבוא יום ויקום מעין ניוטון, שיסביר לפי חוקי הטבע שלא קבעה אותם כוונה, אפילו את יצירתו של קנה עשב" </a:t>
            </a:r>
            <a:r>
              <a:rPr lang="he-IL" dirty="0" smtClean="0"/>
              <a:t>(קאנט, </a:t>
            </a:r>
            <a:r>
              <a:rPr lang="he-IL" i="1" dirty="0" smtClean="0"/>
              <a:t>ביקורת </a:t>
            </a:r>
            <a:r>
              <a:rPr lang="he-IL" i="1" dirty="0"/>
              <a:t>התבונה המעשית</a:t>
            </a:r>
            <a:r>
              <a:rPr lang="he-IL" dirty="0"/>
              <a:t>, עמ' 205).</a:t>
            </a:r>
          </a:p>
          <a:p>
            <a:pPr algn="r" rtl="1"/>
            <a:r>
              <a:rPr lang="he-IL" dirty="0" smtClean="0"/>
              <a:t>טיעון מאדפ' אמפירי: אם ברירה טבעית נפוצה וחשובה, אז כדאי להתחיל בבדיקה של השערות ברירתיות.</a:t>
            </a:r>
          </a:p>
          <a:p>
            <a:pPr algn="r" rtl="1"/>
            <a:r>
              <a:rPr lang="he-IL" dirty="0" smtClean="0"/>
              <a:t>טיעון</a:t>
            </a:r>
            <a:r>
              <a:rPr lang="en-US" dirty="0" smtClean="0"/>
              <a:t> </a:t>
            </a:r>
            <a:r>
              <a:rPr lang="he-IL" dirty="0" smtClean="0"/>
              <a:t> נוסף </a:t>
            </a:r>
            <a:r>
              <a:rPr lang="en-US" dirty="0" smtClean="0"/>
              <a:t>(</a:t>
            </a:r>
            <a:r>
              <a:rPr lang="en-US" dirty="0" err="1" smtClean="0"/>
              <a:t>Mayr</a:t>
            </a:r>
            <a:r>
              <a:rPr lang="en-US" dirty="0" smtClean="0"/>
              <a:t>, 1983)</a:t>
            </a:r>
            <a:r>
              <a:rPr lang="he-IL" dirty="0" smtClean="0"/>
              <a:t>: זה הצליח בעבר</a:t>
            </a:r>
            <a:r>
              <a:rPr lang="he-IL" dirty="0"/>
              <a:t>.</a:t>
            </a:r>
            <a:endParaRPr lang="he-IL" dirty="0" smtClean="0"/>
          </a:p>
          <a:p>
            <a:pPr lvl="1" algn="r" rtl="1"/>
            <a:r>
              <a:rPr lang="he-IL" dirty="0" smtClean="0"/>
              <a:t>אך אולי לא בעתיד?</a:t>
            </a:r>
          </a:p>
          <a:p>
            <a:pPr lvl="1" algn="r" rtl="1"/>
            <a:r>
              <a:rPr lang="he-IL" dirty="0" smtClean="0"/>
              <a:t>אולי לא בכל תחום? </a:t>
            </a:r>
            <a:r>
              <a:rPr lang="en-US" dirty="0" smtClean="0"/>
              <a:t>(Maynard-Smith, 1987)</a:t>
            </a:r>
          </a:p>
          <a:p>
            <a:pPr algn="r" rtl="1"/>
            <a:r>
              <a:rPr lang="he-IL" dirty="0" smtClean="0"/>
              <a:t>המשיכה הפסיכולוגית של הסברים ברירתיים.</a:t>
            </a:r>
          </a:p>
          <a:p>
            <a:pPr lvl="1" algn="r" rtl="1"/>
            <a:r>
              <a:rPr lang="he-IL" dirty="0" smtClean="0"/>
              <a:t>האם הטיות חברתיות\ערכיות מסתננות בקלות רבה יותר לתוך הסברים ברירתיים? </a:t>
            </a:r>
            <a:r>
              <a:rPr lang="en-US" dirty="0" smtClean="0"/>
              <a:t>(Lloyd – “The Case of the Female Orgasm”, 2005</a:t>
            </a:r>
            <a:r>
              <a:rPr lang="en-US" dirty="0" smtClean="0"/>
              <a:t>)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4340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139303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e-IL" sz="2800" dirty="0" smtClean="0"/>
              <a:t>אגב השפעות תרבותיות...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88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קידמה לפני דארווין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514600" cy="34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14936" y="1671562"/>
            <a:ext cx="2579060" cy="3832712"/>
            <a:chOff x="1092250" y="1959012"/>
            <a:chExt cx="2955172" cy="4545289"/>
          </a:xfrm>
        </p:grpSpPr>
        <p:pic>
          <p:nvPicPr>
            <p:cNvPr id="9" name="Picture 2" descr="http://upload.wikimedia.org/wikipedia/commons/b/b5/Great_Chain_of_Being_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250" y="1959012"/>
              <a:ext cx="2857500" cy="4163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51095" y="6175802"/>
              <a:ext cx="2696327" cy="32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Didacus</a:t>
              </a:r>
              <a:r>
                <a:rPr lang="en-US" sz="1200" b="1" dirty="0"/>
                <a:t> </a:t>
              </a:r>
              <a:r>
                <a:rPr lang="en-US" sz="1200" b="1" dirty="0" err="1" smtClean="0"/>
                <a:t>Valades</a:t>
              </a:r>
              <a:r>
                <a:rPr lang="en-US" sz="1200" b="1" dirty="0" smtClean="0"/>
                <a:t>, </a:t>
              </a:r>
              <a:r>
                <a:rPr lang="en-US" sz="1200" b="1" i="1" dirty="0" smtClean="0"/>
                <a:t>1579</a:t>
              </a:r>
              <a:endParaRPr lang="en-US" sz="12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00400" y="61238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Lamarck, 1809</a:t>
            </a:r>
            <a:endParaRPr lang="en-US" sz="1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100011" y="1828800"/>
            <a:ext cx="2815389" cy="3975735"/>
            <a:chOff x="6023811" y="1412660"/>
            <a:chExt cx="2921978" cy="4176802"/>
          </a:xfrm>
        </p:grpSpPr>
        <p:sp>
          <p:nvSpPr>
            <p:cNvPr id="11" name="TextBox 10"/>
            <p:cNvSpPr txBox="1"/>
            <p:nvPr/>
          </p:nvSpPr>
          <p:spPr>
            <a:xfrm>
              <a:off x="6202589" y="5298454"/>
              <a:ext cx="2743200" cy="29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Haeckel, 1899 </a:t>
              </a:r>
              <a:endParaRPr lang="en-US" sz="1200" b="1" dirty="0"/>
            </a:p>
          </p:txBody>
        </p:sp>
        <p:pic>
          <p:nvPicPr>
            <p:cNvPr id="1031" name="Picture 7" descr="http://www.lucasbrouwers.nl/blog/wp-content/uploads/2009/12/Haecke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811" y="1412660"/>
              <a:ext cx="2540650" cy="3885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05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</a:t>
            </a:r>
            <a:r>
              <a:rPr lang="he-IL" dirty="0" smtClean="0"/>
              <a:t>חשבו רבותינו?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Darwin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“[A]s </a:t>
            </a:r>
            <a:r>
              <a:rPr lang="en-US" dirty="0"/>
              <a:t>natural selection works solely by and for the good of each being, all corporeal and mental endowments will tend </a:t>
            </a:r>
            <a:r>
              <a:rPr lang="en-US" dirty="0" smtClean="0"/>
              <a:t>to</a:t>
            </a:r>
            <a:r>
              <a:rPr lang="he-IL" dirty="0" smtClean="0"/>
              <a:t> </a:t>
            </a:r>
            <a:r>
              <a:rPr lang="en-US" dirty="0" smtClean="0"/>
              <a:t>progress </a:t>
            </a:r>
            <a:r>
              <a:rPr lang="en-US" dirty="0"/>
              <a:t>towards </a:t>
            </a:r>
            <a:r>
              <a:rPr lang="en-US" dirty="0" smtClean="0"/>
              <a:t>perfection” (</a:t>
            </a:r>
            <a:r>
              <a:rPr lang="en-US" i="1" dirty="0" smtClean="0"/>
              <a:t>Origin</a:t>
            </a:r>
            <a:r>
              <a:rPr lang="en-US" dirty="0" smtClean="0"/>
              <a:t>, finale).</a:t>
            </a:r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inhabitants of each successive period in the world's history have beaten their predecessors in the race for life, and are, in so far, higher in the scale of nature; and this may account for that vague yet ill-defined sentiment, felt by many </a:t>
            </a:r>
            <a:r>
              <a:rPr lang="en-US" dirty="0" smtClean="0"/>
              <a:t>paleontologists, </a:t>
            </a:r>
            <a:r>
              <a:rPr lang="en-US" dirty="0"/>
              <a:t>that </a:t>
            </a:r>
            <a:r>
              <a:rPr lang="en-US" dirty="0" err="1"/>
              <a:t>organisation</a:t>
            </a:r>
            <a:r>
              <a:rPr lang="en-US" dirty="0"/>
              <a:t> on the whole has progressed</a:t>
            </a:r>
            <a:r>
              <a:rPr lang="en-US" dirty="0" smtClean="0"/>
              <a:t>.” (</a:t>
            </a:r>
            <a:r>
              <a:rPr lang="en-US" i="1" dirty="0" smtClean="0"/>
              <a:t>Origin</a:t>
            </a:r>
            <a:r>
              <a:rPr lang="en-US" dirty="0" smtClean="0"/>
              <a:t>, Ch. 10)</a:t>
            </a:r>
          </a:p>
          <a:p>
            <a:pPr marL="0" indent="0">
              <a:buNone/>
            </a:pPr>
            <a:r>
              <a:rPr lang="en-US" dirty="0" smtClean="0"/>
              <a:t>“It </a:t>
            </a:r>
            <a:r>
              <a:rPr lang="en-US" dirty="0"/>
              <a:t>is absurd to talk of one animal being higher than another—We consider those where the cerebral structures intellectual faculties </a:t>
            </a:r>
            <a:r>
              <a:rPr lang="en-US" dirty="0" smtClean="0"/>
              <a:t>most developed</a:t>
            </a:r>
            <a:r>
              <a:rPr lang="en-US" dirty="0"/>
              <a:t>, as highest.—A bee doubtless would where the instincts </a:t>
            </a:r>
            <a:r>
              <a:rPr lang="en-US" dirty="0" smtClean="0"/>
              <a:t>were” (</a:t>
            </a:r>
            <a:r>
              <a:rPr lang="en-US" i="1" dirty="0" smtClean="0"/>
              <a:t>Notebooks C</a:t>
            </a:r>
            <a:r>
              <a:rPr lang="en-US" dirty="0" smtClean="0"/>
              <a:t>, quoted in Richards, 1988).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Spencer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“Progress </a:t>
            </a:r>
            <a:r>
              <a:rPr lang="en-US" dirty="0"/>
              <a:t>. . . is not an accident, but a necessity. Instead of civilization being artificial, it is a part of nature; all of a piece with the development of the embryo or the unfolding of </a:t>
            </a:r>
            <a:r>
              <a:rPr lang="en-US" dirty="0" smtClean="0"/>
              <a:t>a flower</a:t>
            </a:r>
            <a:r>
              <a:rPr lang="en-US" dirty="0"/>
              <a:t>. The modifications mankind have undergone, and are still undergoing, result from a law underlying the whole organic creation; and provided the human race continues, </a:t>
            </a:r>
            <a:r>
              <a:rPr lang="en-US" dirty="0" smtClean="0"/>
              <a:t>and the </a:t>
            </a:r>
            <a:r>
              <a:rPr lang="en-US" dirty="0"/>
              <a:t>constitution of things remains the same, those modifications must end in completeness. . . . So surely must the human faculties be </a:t>
            </a:r>
            <a:r>
              <a:rPr lang="en-US" dirty="0" err="1"/>
              <a:t>moulded</a:t>
            </a:r>
            <a:r>
              <a:rPr lang="en-US" dirty="0"/>
              <a:t> into complete fitness for the </a:t>
            </a:r>
            <a:r>
              <a:rPr lang="en-US" dirty="0" smtClean="0"/>
              <a:t>social state</a:t>
            </a:r>
            <a:r>
              <a:rPr lang="en-US" dirty="0"/>
              <a:t>; so surely must the things we call evil and immorality disappear; so surely must man become perfect</a:t>
            </a:r>
            <a:r>
              <a:rPr lang="en-US" dirty="0" smtClean="0"/>
              <a:t>. (</a:t>
            </a:r>
            <a:r>
              <a:rPr lang="en-US" i="1" dirty="0" smtClean="0"/>
              <a:t>Social Statics, </a:t>
            </a:r>
            <a:r>
              <a:rPr lang="he-IL" dirty="0" smtClean="0"/>
              <a:t>1851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80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87" y="533400"/>
            <a:ext cx="7125113" cy="924475"/>
          </a:xfrm>
        </p:spPr>
        <p:txBody>
          <a:bodyPr/>
          <a:lstStyle/>
          <a:p>
            <a:pPr algn="r" rtl="1"/>
            <a:r>
              <a:rPr lang="he-IL" dirty="0" smtClean="0"/>
              <a:t>קידמה לאחר דארווין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6800" y="1795046"/>
            <a:ext cx="6781800" cy="4834354"/>
            <a:chOff x="762000" y="1524000"/>
            <a:chExt cx="6781800" cy="483435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524000"/>
              <a:ext cx="6629400" cy="445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2000" y="6019800"/>
              <a:ext cx="678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 Rudolph </a:t>
              </a:r>
              <a:r>
                <a:rPr lang="en-US" sz="1600" b="1" dirty="0" err="1" smtClean="0"/>
                <a:t>Zallinger</a:t>
              </a:r>
              <a:r>
                <a:rPr lang="en-US" sz="1600" b="1" dirty="0" smtClean="0"/>
                <a:t>, for </a:t>
              </a:r>
              <a:r>
                <a:rPr lang="en-US" sz="1600" b="1" i="1" dirty="0" smtClean="0"/>
                <a:t>Time-Life Books: Early Man, 1965 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2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www.mentalfloss.com/blogs/wp-content/uploads/2011/04/550_al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17529"/>
            <a:ext cx="5029200" cy="18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mentalfloss.com/blogs/wp-content/uploads/2011/04/550_compute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392" y="4753216"/>
            <a:ext cx="5032408" cy="19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0.gstatic.com/images?q=tbn:ANd9GcSEZ0CqB0M5ndnXgseYPx8bKYVOCw2Wc8DL6eooYBn4vpowa8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68" y="294394"/>
            <a:ext cx="4120732" cy="20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1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687" y="675724"/>
            <a:ext cx="7125113" cy="924475"/>
          </a:xfrm>
        </p:spPr>
        <p:txBody>
          <a:bodyPr/>
          <a:lstStyle/>
          <a:p>
            <a:pPr algn="r" rtl="1"/>
            <a:r>
              <a:rPr lang="he-IL" dirty="0" smtClean="0"/>
              <a:t>גולד: טעויות המובילות לעץ הקידמה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752600"/>
            <a:ext cx="4343400" cy="4745839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The history of life is a story of massive removal followed by differentiation within a few surviving stocks, not the conventional tale of steadily increasing excellence, complexity, and diversity” </a:t>
            </a:r>
            <a:r>
              <a:rPr lang="en-US" dirty="0" smtClean="0"/>
              <a:t>(</a:t>
            </a:r>
            <a:r>
              <a:rPr lang="en-US" i="1" dirty="0" smtClean="0"/>
              <a:t>Wonderful </a:t>
            </a:r>
            <a:r>
              <a:rPr lang="en-US" i="1" dirty="0"/>
              <a:t>Life</a:t>
            </a:r>
            <a:r>
              <a:rPr lang="en-US" dirty="0"/>
              <a:t>, p. 25)</a:t>
            </a:r>
          </a:p>
          <a:p>
            <a:pPr marL="0" indent="0" algn="l">
              <a:buNone/>
            </a:pPr>
            <a:endParaRPr lang="he-IL" dirty="0" smtClean="0"/>
          </a:p>
          <a:p>
            <a:pPr algn="r" rtl="1"/>
            <a:r>
              <a:rPr lang="he-IL" dirty="0" smtClean="0"/>
              <a:t>אנו לוקחים שיח סבוך שנותרו ממנו רק נציגים בודדים, ומתארים אותו כמסלול ליניארי של קדמה והצלחה.</a:t>
            </a:r>
          </a:p>
          <a:p>
            <a:pPr algn="r" rtl="1"/>
            <a:r>
              <a:rPr lang="he-IL" dirty="0" smtClean="0"/>
              <a:t>אנו מציירים עץ כקונוס הפוך של מגוון הולך וגדל.אין שום סיבה לכך; במקרים לא מעטים אנו יודעים שקרה ההיפך.</a:t>
            </a:r>
          </a:p>
          <a:p>
            <a:pPr lvl="1" algn="r" rtl="1"/>
            <a:r>
              <a:rPr lang="he-IL" dirty="0" smtClean="0"/>
              <a:t>צפחת בורגס </a:t>
            </a:r>
            <a:r>
              <a:rPr lang="en-US" dirty="0" smtClean="0"/>
              <a:t>(Burgess Shale)</a:t>
            </a:r>
            <a:r>
              <a:rPr lang="he-IL" dirty="0" smtClean="0"/>
              <a:t>.</a:t>
            </a:r>
          </a:p>
          <a:p>
            <a:pPr lvl="1" algn="r" rtl="1"/>
            <a:r>
              <a:rPr lang="he-IL" dirty="0" smtClean="0"/>
              <a:t>האבולוציה של הסוס.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4098" name="Picture 2" descr="http://www.expertsmind.com/CMSImages/578_evolution%20of%20hor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57400"/>
            <a:ext cx="3335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קידמה במובן הנורמטיבי – ברור שאין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7448755" cy="4051437"/>
          </a:xfrm>
        </p:spPr>
        <p:txBody>
          <a:bodyPr/>
          <a:lstStyle/>
          <a:p>
            <a:pPr algn="r" rtl="1"/>
            <a:r>
              <a:rPr lang="he-IL" dirty="0" smtClean="0"/>
              <a:t>מכך שמשהו נברר לא נובע שהוא טוב יותר במובן ערכי\מוסרי</a:t>
            </a:r>
          </a:p>
          <a:p>
            <a:pPr lvl="1" algn="r" rtl="1"/>
            <a:r>
              <a:rPr lang="he-IL" dirty="0" smtClean="0"/>
              <a:t>מקרה פרטי של הכשל </a:t>
            </a:r>
            <a:r>
              <a:rPr lang="en-US" dirty="0" smtClean="0"/>
              <a:t>is --&gt; ought</a:t>
            </a:r>
            <a:endParaRPr lang="he-IL" dirty="0" smtClean="0"/>
          </a:p>
          <a:p>
            <a:pPr algn="r" rtl="1"/>
            <a:r>
              <a:rPr lang="he-IL" dirty="0" smtClean="0"/>
              <a:t>מדדים אפשריים להצלחה אבולוציונית אינם מתאימים לאינטואיציות על יצורים "טובים יותר":</a:t>
            </a:r>
          </a:p>
          <a:p>
            <a:pPr lvl="1" algn="r" rtl="1"/>
            <a:r>
              <a:rPr lang="he-IL" dirty="0" smtClean="0"/>
              <a:t>ביומסה – חרקים, חיידקים מרובים בהרבה מיונקים.</a:t>
            </a:r>
          </a:p>
          <a:p>
            <a:pPr lvl="1" algn="r" rtl="1"/>
            <a:r>
              <a:rPr lang="he-IL" dirty="0" smtClean="0"/>
              <a:t>מגוון –כמות מיני חיפושיות ≈ כל שאר מיני החיות יחד!</a:t>
            </a:r>
          </a:p>
          <a:p>
            <a:pPr lvl="1" algn="r" rtl="1"/>
            <a:r>
              <a:rPr lang="he-IL" dirty="0" smtClean="0"/>
              <a:t>גיל השושלת – זוחלים ותיקים מיונקים, שרכים ותיקים בהרבה מאיתנו.</a:t>
            </a:r>
          </a:p>
          <a:p>
            <a:pPr lvl="1" algn="r" rtl="1"/>
            <a:r>
              <a:rPr lang="he-IL" dirty="0" smtClean="0"/>
              <a:t>כמות </a:t>
            </a:r>
            <a:r>
              <a:rPr lang="en-US" dirty="0" smtClean="0"/>
              <a:t>DNA</a:t>
            </a:r>
            <a:r>
              <a:rPr lang="he-IL" dirty="0" smtClean="0"/>
              <a:t> – </a:t>
            </a:r>
            <a:r>
              <a:rPr lang="en-US" dirty="0" smtClean="0"/>
              <a:t>C Value paradox</a:t>
            </a:r>
            <a:endParaRPr lang="he-IL" dirty="0" smtClean="0"/>
          </a:p>
          <a:p>
            <a:pPr lvl="1" algn="r" rtl="1"/>
            <a:r>
              <a:rPr lang="he-IL" dirty="0" smtClean="0"/>
              <a:t>וכו'.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pPr algn="r" rtl="1"/>
            <a:r>
              <a:rPr lang="he-IL" dirty="0" smtClean="0"/>
              <a:t>מהי אדפטציה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47800"/>
            <a:ext cx="7125112" cy="505063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dirty="0" smtClean="0"/>
              <a:t>אדפטציה כתהליך מול אדפטציה כתוצר.</a:t>
            </a:r>
          </a:p>
          <a:p>
            <a:pPr lvl="1" algn="r" rtl="1"/>
            <a:r>
              <a:rPr lang="he-IL" dirty="0" smtClean="0"/>
              <a:t>עד כה דיברנו על התהליך.</a:t>
            </a:r>
          </a:p>
          <a:p>
            <a:pPr algn="r" rtl="1"/>
            <a:r>
              <a:rPr lang="he-IL" dirty="0" smtClean="0"/>
              <a:t>כיצד להגדיר את התוצר?</a:t>
            </a:r>
            <a:endParaRPr lang="he-IL" dirty="0"/>
          </a:p>
          <a:p>
            <a:pPr lvl="1" algn="r" rtl="1"/>
            <a:r>
              <a:rPr lang="he-IL" dirty="0"/>
              <a:t>  הגדרה </a:t>
            </a:r>
            <a:r>
              <a:rPr lang="he-IL" dirty="0" smtClean="0"/>
              <a:t>היסטורית </a:t>
            </a:r>
            <a:r>
              <a:rPr lang="en-US" dirty="0" smtClean="0"/>
              <a:t>(Sober, 1984)</a:t>
            </a:r>
            <a:r>
              <a:rPr lang="he-IL" dirty="0" smtClean="0"/>
              <a:t>: תכונה </a:t>
            </a:r>
            <a:r>
              <a:rPr lang="en-US" dirty="0" smtClean="0"/>
              <a:t>A</a:t>
            </a:r>
            <a:r>
              <a:rPr lang="he-IL" dirty="0" smtClean="0"/>
              <a:t> היא אדפטציה למשימה </a:t>
            </a:r>
            <a:r>
              <a:rPr lang="en-US" dirty="0" smtClean="0"/>
              <a:t>T</a:t>
            </a:r>
            <a:r>
              <a:rPr lang="he-IL" dirty="0" smtClean="0"/>
              <a:t> באוכלוסיה </a:t>
            </a:r>
            <a:r>
              <a:rPr lang="en-US" dirty="0" smtClean="0"/>
              <a:t>P</a:t>
            </a:r>
            <a:r>
              <a:rPr lang="he-IL" dirty="0" smtClean="0"/>
              <a:t>, אם ורק אם יצורים בעלי </a:t>
            </a:r>
            <a:r>
              <a:rPr lang="en-US" dirty="0" smtClean="0"/>
              <a:t>A</a:t>
            </a:r>
            <a:r>
              <a:rPr lang="he-IL" dirty="0" smtClean="0"/>
              <a:t> נפוצים ב-</a:t>
            </a:r>
            <a:r>
              <a:rPr lang="en-US" dirty="0" smtClean="0"/>
              <a:t>P</a:t>
            </a:r>
            <a:r>
              <a:rPr lang="he-IL" dirty="0" smtClean="0"/>
              <a:t> בגלל ברירה על </a:t>
            </a:r>
            <a:r>
              <a:rPr lang="en-US" dirty="0" smtClean="0"/>
              <a:t>A</a:t>
            </a:r>
            <a:r>
              <a:rPr lang="he-IL" dirty="0" smtClean="0"/>
              <a:t>, בשל יתרונה של </a:t>
            </a:r>
            <a:r>
              <a:rPr lang="en-US" dirty="0" smtClean="0"/>
              <a:t>A</a:t>
            </a:r>
            <a:r>
              <a:rPr lang="he-IL" dirty="0" smtClean="0"/>
              <a:t> בביצוע המשימה </a:t>
            </a:r>
            <a:r>
              <a:rPr lang="en-US" dirty="0" smtClean="0"/>
              <a:t>T</a:t>
            </a:r>
            <a:r>
              <a:rPr lang="he-IL" dirty="0" smtClean="0"/>
              <a:t>.</a:t>
            </a:r>
          </a:p>
          <a:p>
            <a:pPr lvl="2" algn="r" rtl="1"/>
            <a:r>
              <a:rPr lang="he-IL" dirty="0" smtClean="0"/>
              <a:t>ברירה על לעומת ברירה של </a:t>
            </a:r>
            <a:r>
              <a:rPr lang="en-US" dirty="0" smtClean="0"/>
              <a:t>(selection of vs. selection for)</a:t>
            </a:r>
            <a:r>
              <a:rPr lang="he-IL" dirty="0" smtClean="0"/>
              <a:t>.</a:t>
            </a:r>
          </a:p>
          <a:p>
            <a:pPr lvl="2" algn="r" rtl="1"/>
            <a:r>
              <a:rPr lang="he-IL" dirty="0" smtClean="0"/>
              <a:t>הגדרה של התוצר באמצעות התהליך – האם יש כאן בעיה?</a:t>
            </a:r>
            <a:endParaRPr lang="he-IL" dirty="0"/>
          </a:p>
          <a:p>
            <a:pPr lvl="1" algn="r" rtl="1"/>
            <a:r>
              <a:rPr lang="he-IL" dirty="0" smtClean="0"/>
              <a:t>הגדרה א-היסטורית </a:t>
            </a:r>
            <a:r>
              <a:rPr lang="en-US" dirty="0" smtClean="0"/>
              <a:t>(Reeve &amp; Sherman, 1993)</a:t>
            </a:r>
            <a:r>
              <a:rPr lang="he-IL" dirty="0" smtClean="0"/>
              <a:t>: תכונה </a:t>
            </a:r>
            <a:r>
              <a:rPr lang="en-US" dirty="0" smtClean="0"/>
              <a:t>A</a:t>
            </a:r>
            <a:r>
              <a:rPr lang="he-IL" dirty="0" smtClean="0"/>
              <a:t> היא אדפטציה אם ורק אם היא מבטיחה כשירות מקסימלית ביחס לתכונות אפשריות אחרות.</a:t>
            </a:r>
          </a:p>
          <a:p>
            <a:pPr lvl="2" algn="r" rtl="1"/>
            <a:r>
              <a:rPr lang="he-IL" dirty="0" smtClean="0"/>
              <a:t>מדוע מקסימלית?</a:t>
            </a:r>
          </a:p>
          <a:p>
            <a:pPr lvl="2" algn="r" rtl="1"/>
            <a:r>
              <a:rPr lang="he-IL" dirty="0" smtClean="0"/>
              <a:t>לאילו תכונות אפשריות אחרות להשוות?</a:t>
            </a:r>
          </a:p>
          <a:p>
            <a:pPr algn="r" rtl="1"/>
            <a:r>
              <a:rPr lang="he-IL" dirty="0"/>
              <a:t>איזו תכונה תהווה </a:t>
            </a:r>
            <a:r>
              <a:rPr lang="he-IL" dirty="0" smtClean="0"/>
              <a:t>אדפטציה?</a:t>
            </a:r>
          </a:p>
          <a:p>
            <a:pPr lvl="1" algn="r" rtl="1"/>
            <a:r>
              <a:rPr lang="he-IL" dirty="0" smtClean="0"/>
              <a:t>האם יש איזו תכונה מופשטת של "התאמה" לסביבה?</a:t>
            </a:r>
          </a:p>
          <a:p>
            <a:pPr lvl="1" algn="r" rtl="1"/>
            <a:r>
              <a:rPr lang="he-IL" dirty="0" smtClean="0"/>
              <a:t>האם יש כללים לגבי מה מתאים מתי ועד כמה?</a:t>
            </a:r>
          </a:p>
          <a:p>
            <a:pPr lvl="2" algn="r" rtl="1"/>
            <a:r>
              <a:rPr lang="he-IL" dirty="0" smtClean="0"/>
              <a:t>ניצול יעיל של אנרגיה (</a:t>
            </a:r>
            <a:r>
              <a:rPr lang="en-US" dirty="0" smtClean="0"/>
              <a:t>Van </a:t>
            </a:r>
            <a:r>
              <a:rPr lang="en-US" dirty="0" err="1" smtClean="0"/>
              <a:t>Valen</a:t>
            </a:r>
            <a:r>
              <a:rPr lang="en-US" dirty="0" smtClean="0"/>
              <a:t>, 1989</a:t>
            </a:r>
            <a:r>
              <a:rPr lang="he-IL" dirty="0" smtClean="0"/>
              <a:t>)</a:t>
            </a:r>
          </a:p>
          <a:p>
            <a:pPr lvl="1" algn="r" rtl="1"/>
            <a:r>
              <a:rPr lang="he-IL" dirty="0" smtClean="0"/>
              <a:t> דמיון לשאלות על כשירות.</a:t>
            </a:r>
          </a:p>
        </p:txBody>
      </p:sp>
    </p:spTree>
    <p:extLst>
      <p:ext uri="{BB962C8B-B14F-4D97-AF65-F5344CB8AC3E}">
        <p14:creationId xmlns:p14="http://schemas.microsoft.com/office/powerpoint/2010/main" val="76194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מה לגבי כיווניות?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22039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he-IL" dirty="0" smtClean="0"/>
              <a:t>כיווניות = מגמה עקבית (ואובייקטיבית) של שינוי אבולוציוני.</a:t>
            </a:r>
          </a:p>
          <a:p>
            <a:pPr algn="r" rtl="1"/>
            <a:r>
              <a:rPr lang="he-IL" dirty="0" smtClean="0"/>
              <a:t>מיקרואבולוציה מול מקרואבולוציה.</a:t>
            </a:r>
          </a:p>
          <a:p>
            <a:pPr algn="r" rtl="1"/>
            <a:r>
              <a:rPr lang="he-IL" dirty="0" smtClean="0"/>
              <a:t>דטרמיניזם ≠ כיווניות</a:t>
            </a:r>
          </a:p>
          <a:p>
            <a:pPr lvl="1" algn="r" rtl="1"/>
            <a:r>
              <a:rPr lang="he-IL" dirty="0" smtClean="0"/>
              <a:t>טענתו של גולד לגבי "הרצת הסרט מחדש" – האם זה רלוונטי?</a:t>
            </a:r>
          </a:p>
          <a:p>
            <a:pPr algn="r" rtl="1"/>
            <a:r>
              <a:rPr lang="he-IL" dirty="0" smtClean="0"/>
              <a:t>במובן צר ומיקרו – יש הצלחה של פרטים ושינוי מגמתי. </a:t>
            </a:r>
          </a:p>
          <a:p>
            <a:pPr lvl="1" algn="r" rtl="1"/>
            <a:r>
              <a:rPr lang="he-IL" dirty="0" smtClean="0"/>
              <a:t>"מרוץ חימוש": טורף-נטרף וכיוב'.</a:t>
            </a:r>
          </a:p>
          <a:p>
            <a:pPr algn="r" rtl="1"/>
            <a:r>
              <a:rPr lang="he-IL" dirty="0" smtClean="0"/>
              <a:t>מה לגבי מקרואבולוציה?</a:t>
            </a:r>
          </a:p>
          <a:p>
            <a:pPr lvl="1" algn="r" rtl="1"/>
            <a:r>
              <a:rPr lang="he-IL" dirty="0" smtClean="0"/>
              <a:t>דוקינס: יש עלייה במידת המותאמות של יצורים לסביבתם.</a:t>
            </a:r>
          </a:p>
          <a:p>
            <a:pPr lvl="2" algn="r" rtl="1"/>
            <a:r>
              <a:rPr lang="he-IL" dirty="0" smtClean="0"/>
              <a:t>כבר ראינו שאין קשר הכרחי בין כשירות </a:t>
            </a:r>
            <a:r>
              <a:rPr lang="en-US" dirty="0" smtClean="0"/>
              <a:t>(fitness)</a:t>
            </a:r>
            <a:r>
              <a:rPr lang="he-IL" dirty="0" smtClean="0"/>
              <a:t> למותאמות\עיצוב טוב.</a:t>
            </a:r>
          </a:p>
          <a:p>
            <a:pPr lvl="1" algn="r" rtl="1"/>
            <a:r>
              <a:rPr lang="he-IL" dirty="0" smtClean="0"/>
              <a:t>מגמות מקרואבולוציוניות אפשריות:</a:t>
            </a:r>
          </a:p>
          <a:p>
            <a:pPr lvl="2" algn="r" rtl="1"/>
            <a:r>
              <a:rPr lang="he-IL" dirty="0" smtClean="0"/>
              <a:t>עלייה ברמת הארגון</a:t>
            </a:r>
            <a:r>
              <a:rPr lang="he-IL" dirty="0"/>
              <a:t> </a:t>
            </a:r>
            <a:r>
              <a:rPr lang="he-IL" dirty="0" smtClean="0"/>
              <a:t>- חיידקים, אאוקריוטיים, רב תאיים, קבוצות...</a:t>
            </a:r>
          </a:p>
          <a:p>
            <a:pPr lvl="2" algn="r" rtl="1"/>
            <a:r>
              <a:rPr lang="he-IL" dirty="0" smtClean="0"/>
              <a:t>הצטברות של מידע (גנטי?)</a:t>
            </a:r>
          </a:p>
          <a:p>
            <a:pPr lvl="2" algn="r" rtl="1"/>
            <a:r>
              <a:rPr lang="he-IL" dirty="0"/>
              <a:t>גידול במורכבות</a:t>
            </a:r>
          </a:p>
          <a:p>
            <a:pPr lvl="3" algn="r" rtl="1"/>
            <a:r>
              <a:rPr lang="he-IL" dirty="0" smtClean="0"/>
              <a:t>לא לגמרי ברור איך להגדיר מושגים אלה.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גידול במורכבות?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324555" cy="4745839"/>
          </a:xfrm>
        </p:spPr>
        <p:txBody>
          <a:bodyPr>
            <a:normAutofit/>
          </a:bodyPr>
          <a:lstStyle/>
          <a:p>
            <a:pPr algn="r" rtl="1"/>
            <a:r>
              <a:rPr lang="he-IL" dirty="0" smtClean="0"/>
              <a:t>מדד פשוט למורכבות – כמות החלקים השונים (~ארגון) </a:t>
            </a:r>
          </a:p>
          <a:p>
            <a:pPr algn="r" rtl="1"/>
            <a:r>
              <a:rPr lang="he-IL" dirty="0" smtClean="0"/>
              <a:t>שתי שאלות: 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 smtClean="0"/>
              <a:t>האם ישנם כיום יצורים יותר מורכבים מבעבר? (סביר שכן, בטח לעומת מוצא החיים).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 smtClean="0"/>
              <a:t>האם בכל שושלת נתונה יש עלייה במורכבות ו\או האם "ממוצע" המורכבות גדל? </a:t>
            </a:r>
          </a:p>
          <a:p>
            <a:pPr marL="400050" algn="r" rtl="1"/>
            <a:r>
              <a:rPr lang="he-IL" dirty="0" smtClean="0"/>
              <a:t>גולד: יש גבול תחתון לרמת המורכבות של יצור חי. לפיכך השונות במידת המורכבות יכולה לגדול רק בכיוון אחד</a:t>
            </a:r>
            <a:r>
              <a:rPr lang="he-IL" dirty="0"/>
              <a:t>*</a:t>
            </a:r>
            <a:r>
              <a:rPr lang="he-IL" dirty="0" smtClean="0"/>
              <a:t>. אבל לא נכון לחשוב על כך כמגמה אבולוציונית.</a:t>
            </a:r>
          </a:p>
          <a:p>
            <a:pPr marL="57150" indent="0" algn="r" rtl="1">
              <a:buNone/>
            </a:pPr>
            <a:r>
              <a:rPr lang="he-IL" sz="1400" dirty="0" smtClean="0"/>
              <a:t>	* ולכן גם הממוצע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273082"/>
            <a:ext cx="3429000" cy="5280118"/>
            <a:chOff x="304800" y="635681"/>
            <a:chExt cx="3429000" cy="5280118"/>
          </a:xfrm>
        </p:grpSpPr>
        <p:pic>
          <p:nvPicPr>
            <p:cNvPr id="5122" name="Picture 2" descr="C:\Users\user\Dropbox\Teaching 2014-15\פילוסופיה של הביולוגיה\מצגות\Gould snapsho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35681"/>
              <a:ext cx="3276600" cy="496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4800" y="5638800"/>
              <a:ext cx="3429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From: </a:t>
              </a:r>
              <a:r>
                <a:rPr lang="en-US" sz="1200" b="1" dirty="0" err="1" smtClean="0"/>
                <a:t>Sterelny</a:t>
              </a:r>
              <a:r>
                <a:rPr lang="en-US" sz="1200" b="1" dirty="0"/>
                <a:t> </a:t>
              </a:r>
              <a:r>
                <a:rPr lang="en-US" sz="1200" b="1" dirty="0" smtClean="0"/>
                <a:t>– Dawkins vs. Gould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30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	</a:t>
            </a:r>
            <a:r>
              <a:rPr lang="he-IL" dirty="0" smtClean="0"/>
              <a:t>	</a:t>
            </a:r>
            <a:r>
              <a:rPr lang="he-IL" dirty="0"/>
              <a:t> </a:t>
            </a:r>
            <a:r>
              <a:rPr lang="he-IL" dirty="0" smtClean="0"/>
              <a:t>(כמה) </a:t>
            </a:r>
            <a:r>
              <a:rPr lang="he-IL" dirty="0"/>
              <a:t>מנגנונים אפשריים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441039"/>
          </a:xfrm>
        </p:spPr>
        <p:txBody>
          <a:bodyPr>
            <a:normAutofit fontScale="92500" lnSpcReduction="20000"/>
          </a:bodyPr>
          <a:lstStyle/>
          <a:p>
            <a:pPr algn="r" rtl="1"/>
            <a:endParaRPr lang="he-IL" dirty="0"/>
          </a:p>
          <a:p>
            <a:pPr algn="r" rtl="1"/>
            <a:r>
              <a:rPr lang="he-IL" dirty="0"/>
              <a:t>למארק: </a:t>
            </a:r>
            <a:r>
              <a:rPr lang="he-IL" u="sng" dirty="0"/>
              <a:t>נטייה מולדת</a:t>
            </a:r>
            <a:r>
              <a:rPr lang="he-IL" dirty="0"/>
              <a:t> למורכבות.</a:t>
            </a:r>
          </a:p>
          <a:p>
            <a:pPr algn="r" rtl="1"/>
            <a:r>
              <a:rPr lang="he-IL" u="sng" smtClean="0"/>
              <a:t>קנליזציה</a:t>
            </a:r>
            <a:r>
              <a:rPr lang="he-IL" smtClean="0"/>
              <a:t> </a:t>
            </a:r>
            <a:r>
              <a:rPr lang="he-IL" dirty="0"/>
              <a:t>מקשה על שינוי, הופכת הוספה לסבירה יותר.</a:t>
            </a:r>
          </a:p>
          <a:p>
            <a:pPr algn="r" rtl="1"/>
            <a:r>
              <a:rPr lang="he-IL" u="sng" dirty="0"/>
              <a:t>סלקציה על</a:t>
            </a:r>
            <a:r>
              <a:rPr lang="he-IL" dirty="0"/>
              <a:t> </a:t>
            </a:r>
            <a:r>
              <a:rPr lang="en-US" dirty="0"/>
              <a:t>(selection for)</a:t>
            </a:r>
            <a:r>
              <a:rPr lang="he-IL" dirty="0"/>
              <a:t> מורכבות: יצור מורכב יותר הוא יעיל יותר.</a:t>
            </a:r>
          </a:p>
          <a:p>
            <a:pPr algn="r" rtl="1"/>
            <a:r>
              <a:rPr lang="he-IL" u="sng" dirty="0"/>
              <a:t>סלקציה של</a:t>
            </a:r>
            <a:r>
              <a:rPr lang="he-IL" dirty="0"/>
              <a:t> </a:t>
            </a:r>
            <a:r>
              <a:rPr lang="en-US" dirty="0"/>
              <a:t>(selection of)</a:t>
            </a:r>
            <a:r>
              <a:rPr lang="he-IL" dirty="0"/>
              <a:t> מורכבות: תוצר לוואי של סלקציה לגודל, של שונות (שמגבירה את קצב הברירה) ועוד.</a:t>
            </a:r>
          </a:p>
          <a:p>
            <a:pPr algn="r" rtl="1"/>
            <a:r>
              <a:rPr lang="he-IL" dirty="0"/>
              <a:t>התמודדות עם </a:t>
            </a:r>
            <a:r>
              <a:rPr lang="he-IL" u="sng" dirty="0"/>
              <a:t>סביבה מורכבת</a:t>
            </a:r>
            <a:r>
              <a:rPr lang="he-IL" dirty="0"/>
              <a:t> (בייחוד ביוטית).</a:t>
            </a:r>
          </a:p>
          <a:p>
            <a:pPr algn="r" rtl="1"/>
            <a:r>
              <a:rPr lang="he-IL" u="sng" dirty="0"/>
              <a:t>דיפוסיה</a:t>
            </a:r>
            <a:r>
              <a:rPr lang="he-IL" dirty="0"/>
              <a:t>: בהינתן מוצא פשוט גם שינויי רנדומלי יביא לעלייה במורכבות.</a:t>
            </a:r>
          </a:p>
          <a:p>
            <a:pPr lvl="1" algn="r" rtl="1"/>
            <a:r>
              <a:rPr lang="he-IL" dirty="0" smtClean="0"/>
              <a:t>ר' שקף קודם.</a:t>
            </a:r>
          </a:p>
          <a:p>
            <a:pPr algn="r" rtl="1"/>
            <a:r>
              <a:rPr lang="he-IL" dirty="0" smtClean="0"/>
              <a:t>האם יש מגמת עלייה במורכבות? האם אחד או יותר מהמנגנונים הנ"ל מסבירים אותה? קשה לומר...</a:t>
            </a:r>
          </a:p>
          <a:p>
            <a:pPr lvl="1" algn="r" rtl="1"/>
            <a:r>
              <a:rPr lang="he-IL" dirty="0" smtClean="0"/>
              <a:t>ר' </a:t>
            </a:r>
            <a:r>
              <a:rPr lang="en-US" dirty="0" err="1" smtClean="0"/>
              <a:t>McShea</a:t>
            </a:r>
            <a:r>
              <a:rPr lang="en-US" dirty="0" smtClean="0"/>
              <a:t> – Complexity &amp; Evolution: What Everybody knows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האם אדפטציה מניחה פסיביות?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07361"/>
            <a:ext cx="6610554" cy="466963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en-US" dirty="0" err="1" smtClean="0"/>
              <a:t>Lewontin</a:t>
            </a:r>
            <a:r>
              <a:rPr lang="en-US" dirty="0" smtClean="0"/>
              <a:t> (1981, 1983)</a:t>
            </a:r>
            <a:r>
              <a:rPr lang="he-IL" dirty="0" smtClean="0"/>
              <a:t>: התיאור הסטנדרטי של אדפטציה ע"י ברירה טבעית מניח פאסיביות של האורגניזם.</a:t>
            </a:r>
          </a:p>
          <a:p>
            <a:pPr lvl="1" algn="r" defTabSz="168275" rtl="1"/>
            <a:r>
              <a:rPr lang="he-IL" dirty="0" smtClean="0"/>
              <a:t>התאמה כשינוי </a:t>
            </a:r>
            <a:r>
              <a:rPr lang="he-IL" i="1" dirty="0" smtClean="0"/>
              <a:t>של האורגניזם </a:t>
            </a:r>
            <a:r>
              <a:rPr lang="he-IL" dirty="0" smtClean="0"/>
              <a:t>בהתאם לסביבה; "פתרון בעיות" וכו'.</a:t>
            </a:r>
          </a:p>
          <a:p>
            <a:pPr algn="r" rtl="1"/>
            <a:r>
              <a:rPr lang="he-IL" dirty="0" smtClean="0"/>
              <a:t>אבל: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 smtClean="0"/>
              <a:t>אורגניזמים </a:t>
            </a:r>
            <a:r>
              <a:rPr lang="he-IL" u="sng" dirty="0" smtClean="0"/>
              <a:t>בוחרים</a:t>
            </a:r>
            <a:r>
              <a:rPr lang="he-IL" dirty="0" smtClean="0"/>
              <a:t> היכן יחיו (הגירה, שינוי סביבה עונתי וכו')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 smtClean="0"/>
              <a:t>אורגזנימים קובעים מה בסביבה </a:t>
            </a:r>
            <a:r>
              <a:rPr lang="he-IL" u="sng" dirty="0" smtClean="0"/>
              <a:t>רלוונטי</a:t>
            </a:r>
            <a:r>
              <a:rPr lang="he-IL" dirty="0" smtClean="0"/>
              <a:t> עבורם (האם שינוי של 1-2 מעלות משפיע? האם יש אינטראקציה עם אורגזנימים אחרים? וכו').</a:t>
            </a:r>
          </a:p>
          <a:p>
            <a:pPr marL="800100" lvl="1" indent="-342900" algn="r" rtl="1">
              <a:buFont typeface="+mj-lt"/>
              <a:buAutoNum type="arabicPeriod"/>
            </a:pPr>
            <a:r>
              <a:rPr lang="he-IL" dirty="0" smtClean="0"/>
              <a:t>אורגזנימים </a:t>
            </a:r>
            <a:r>
              <a:rPr lang="he-IL" u="sng" dirty="0" smtClean="0"/>
              <a:t>מעצבים</a:t>
            </a:r>
            <a:r>
              <a:rPr lang="he-IL" dirty="0" smtClean="0"/>
              <a:t> את סביבתם (שיעור החמצן באטמוספירה; מבנה הנחל עבור הבונה וכו').</a:t>
            </a:r>
          </a:p>
          <a:p>
            <a:pPr algn="r" rtl="1"/>
            <a:r>
              <a:rPr lang="he-IL" dirty="0" smtClean="0"/>
              <a:t>לגבי 2: כל אורגניזם בהכרח קובע מה רלוונטי עבורו. האורגזנים מגדיר מהי הנישה.</a:t>
            </a:r>
          </a:p>
          <a:p>
            <a:pPr lvl="1" algn="r" rtl="1"/>
            <a:r>
              <a:rPr lang="he-IL" dirty="0" smtClean="0"/>
              <a:t>האמנם האורגניזם </a:t>
            </a:r>
            <a:r>
              <a:rPr lang="he-IL" i="1" dirty="0" smtClean="0"/>
              <a:t>קובע</a:t>
            </a:r>
            <a:r>
              <a:rPr lang="he-IL" dirty="0" smtClean="0"/>
              <a:t>?</a:t>
            </a:r>
          </a:p>
          <a:p>
            <a:pPr lvl="1" algn="r" rtl="1"/>
            <a:r>
              <a:rPr lang="he-IL" dirty="0" smtClean="0"/>
              <a:t>האם זו צורה של </a:t>
            </a:r>
            <a:r>
              <a:rPr lang="he-IL" i="1" dirty="0" smtClean="0"/>
              <a:t>השפעה</a:t>
            </a:r>
            <a:r>
              <a:rPr lang="he-IL" dirty="0" smtClean="0"/>
              <a:t> על הסביבה? </a:t>
            </a:r>
          </a:p>
          <a:p>
            <a:pPr algn="r" rtl="1"/>
            <a:r>
              <a:rPr lang="he-IL" dirty="0" smtClean="0"/>
              <a:t>לגבי 1: עניין של דרגה: יש אורגזנימים שמשפיעים 	     הרבה, מעט או כלל לא על מיקומם.</a:t>
            </a:r>
          </a:p>
          <a:p>
            <a:pPr algn="r" rtl="1"/>
            <a:r>
              <a:rPr lang="he-IL" dirty="0" smtClean="0"/>
              <a:t>לגבי 3:...</a:t>
            </a:r>
          </a:p>
          <a:p>
            <a:pPr lvl="1" algn="r" rtl="1"/>
            <a:endParaRPr lang="he-IL" dirty="0" smtClean="0"/>
          </a:p>
          <a:p>
            <a:pPr algn="r" rtl="1"/>
            <a:endParaRPr lang="he-IL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293306" y="4495800"/>
            <a:ext cx="2526094" cy="2209800"/>
            <a:chOff x="293306" y="4495800"/>
            <a:chExt cx="2526094" cy="2209800"/>
          </a:xfrm>
        </p:grpSpPr>
        <p:pic>
          <p:nvPicPr>
            <p:cNvPr id="6146" name="Picture 2" descr="http://authors.library.caltech.edu/5456/1/hrst.mit.edu/hrs/evolution/public/images/RC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06" y="4495800"/>
              <a:ext cx="2516470" cy="1887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09600" y="6397823"/>
              <a:ext cx="220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Richard </a:t>
              </a:r>
              <a:r>
                <a:rPr lang="en-US" sz="1400" b="1" dirty="0" err="1" smtClean="0"/>
                <a:t>Lewontin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82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...הבניית נישה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1"/>
            <a:ext cx="5867400" cy="5029200"/>
          </a:xfrm>
        </p:spPr>
        <p:txBody>
          <a:bodyPr>
            <a:normAutofit/>
          </a:bodyPr>
          <a:lstStyle/>
          <a:p>
            <a:pPr algn="r" rtl="1"/>
            <a:r>
              <a:rPr lang="en-US" dirty="0" err="1" smtClean="0"/>
              <a:t>Laland</a:t>
            </a:r>
            <a:r>
              <a:rPr lang="en-US" dirty="0" smtClean="0"/>
              <a:t>, </a:t>
            </a:r>
            <a:r>
              <a:rPr lang="en-US" dirty="0" err="1" smtClean="0"/>
              <a:t>Odling-Smee</a:t>
            </a:r>
            <a:r>
              <a:rPr lang="en-US" dirty="0" smtClean="0"/>
              <a:t>, </a:t>
            </a:r>
            <a:r>
              <a:rPr lang="en-US" dirty="0" err="1" smtClean="0"/>
              <a:t>Streleny</a:t>
            </a:r>
            <a:r>
              <a:rPr lang="he-IL" dirty="0" smtClean="0"/>
              <a:t>: עיצוב הסביבה בידי האורגזנים (3) הוא גורם קריטי ומוזנח באבולוציה. השפעה הולכת בשני הכיוונים.</a:t>
            </a:r>
          </a:p>
          <a:p>
            <a:pPr lvl="1" algn="r" rtl="1"/>
            <a:r>
              <a:rPr lang="he-IL" dirty="0" smtClean="0"/>
              <a:t>האמנם מוזנח?</a:t>
            </a:r>
          </a:p>
          <a:p>
            <a:pPr lvl="2" algn="r" rtl="1"/>
            <a:r>
              <a:rPr lang="he-IL" dirty="0" smtClean="0"/>
              <a:t>בונה, תולעים באדמה, חמצן באטמוספירה...</a:t>
            </a:r>
          </a:p>
          <a:p>
            <a:pPr lvl="3" algn="r" rtl="1"/>
            <a:r>
              <a:rPr lang="he-IL" dirty="0" smtClean="0"/>
              <a:t>אוקיי, אבל האם צריך לקחת אותו בחשבון </a:t>
            </a:r>
            <a:r>
              <a:rPr lang="he-IL" i="1" dirty="0" smtClean="0"/>
              <a:t>תמיד</a:t>
            </a:r>
            <a:r>
              <a:rPr lang="he-IL" dirty="0" smtClean="0"/>
              <a:t>?</a:t>
            </a:r>
          </a:p>
          <a:p>
            <a:pPr lvl="1" algn="r" rtl="1"/>
            <a:r>
              <a:rPr lang="he-IL" dirty="0" smtClean="0"/>
              <a:t>האמנם קריטי?</a:t>
            </a:r>
          </a:p>
          <a:p>
            <a:pPr lvl="2" algn="r" rtl="1"/>
            <a:r>
              <a:rPr lang="he-IL" dirty="0" smtClean="0"/>
              <a:t>הורשה סביבתית.</a:t>
            </a:r>
          </a:p>
          <a:p>
            <a:pPr lvl="2" algn="r" rtl="1"/>
            <a:r>
              <a:rPr lang="en-US" dirty="0" smtClean="0"/>
              <a:t>Genes as followers</a:t>
            </a:r>
            <a:r>
              <a:rPr lang="he-IL" dirty="0" smtClean="0"/>
              <a:t>: קודם כל שינוי התנהגותי\התפתחותי, אח"כ שינוי גנטי.</a:t>
            </a:r>
          </a:p>
          <a:p>
            <a:pPr lvl="2" algn="r" rtl="1"/>
            <a:r>
              <a:rPr lang="he-IL" dirty="0" smtClean="0"/>
              <a:t>הסברי מוצא מניחים סביבה, שבחלקה הוא תוצר של פעילות האורגנזים.</a:t>
            </a:r>
          </a:p>
          <a:p>
            <a:pPr lvl="1" algn="r" rtl="1"/>
            <a:r>
              <a:rPr lang="he-IL" dirty="0" smtClean="0"/>
              <a:t>חשוב במיוחד ביצורים חברתיים, ועוד יותר בבני אדם.</a:t>
            </a:r>
          </a:p>
          <a:p>
            <a:pPr algn="r" rtl="1"/>
            <a:r>
              <a:rPr lang="he-IL" dirty="0" smtClean="0"/>
              <a:t>התאמה לסביבה במובן צר, פסיבי ,לעומת התאמה במובן רחב, הכולל התאמה </a:t>
            </a:r>
            <a:r>
              <a:rPr lang="he-IL" i="1" dirty="0" smtClean="0"/>
              <a:t>של </a:t>
            </a:r>
            <a:r>
              <a:rPr lang="he-IL" dirty="0" smtClean="0"/>
              <a:t>הסביבה.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9600" y="2514600"/>
            <a:ext cx="2286000" cy="2286000"/>
            <a:chOff x="609600" y="2746177"/>
            <a:chExt cx="1981200" cy="205883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746177"/>
              <a:ext cx="1981200" cy="179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4497231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Kim </a:t>
              </a:r>
              <a:r>
                <a:rPr lang="en-US" sz="1400" b="1" dirty="0" err="1" smtClean="0"/>
                <a:t>Sterelny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389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הכוח היחסי של ברירה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524000"/>
            <a:ext cx="5543754" cy="4648200"/>
          </a:xfrm>
        </p:spPr>
        <p:txBody>
          <a:bodyPr/>
          <a:lstStyle/>
          <a:p>
            <a:pPr algn="r" rtl="1"/>
            <a:r>
              <a:rPr lang="he-IL" dirty="0" smtClean="0"/>
              <a:t>האם ברירה טבעית היא ההסבר הבלעדי\עיקרי למגוון התכונות בעולם החי? או: כמה אדפטציה יש בעולם החי?</a:t>
            </a:r>
          </a:p>
          <a:p>
            <a:pPr algn="r" rtl="1"/>
            <a:r>
              <a:rPr lang="he-IL" dirty="0" smtClean="0"/>
              <a:t>ברור שברירה לא ההסבר היחיד </a:t>
            </a:r>
            <a:r>
              <a:rPr lang="he-IL" i="1" dirty="0" smtClean="0"/>
              <a:t>האפשרי:</a:t>
            </a:r>
          </a:p>
          <a:p>
            <a:pPr lvl="1" algn="r" rtl="1"/>
            <a:r>
              <a:rPr lang="he-IL" dirty="0" smtClean="0"/>
              <a:t>סחף</a:t>
            </a:r>
          </a:p>
          <a:p>
            <a:pPr lvl="1" algn="r" rtl="1"/>
            <a:r>
              <a:rPr lang="he-IL" dirty="0" smtClean="0"/>
              <a:t>הטייה התפתחותית</a:t>
            </a:r>
          </a:p>
          <a:p>
            <a:pPr lvl="1" algn="r" rtl="1"/>
            <a:r>
              <a:rPr lang="he-IL" dirty="0" smtClean="0"/>
              <a:t>ועוד (ר' תיכף)</a:t>
            </a:r>
          </a:p>
          <a:p>
            <a:pPr algn="r" rtl="1"/>
            <a:r>
              <a:rPr lang="he-IL" dirty="0" smtClean="0"/>
              <a:t>דיון ותיק – </a:t>
            </a:r>
            <a:r>
              <a:rPr lang="en-US" dirty="0" smtClean="0"/>
              <a:t>Wright vs. Fisher</a:t>
            </a:r>
            <a:r>
              <a:rPr lang="he-IL" dirty="0" smtClean="0"/>
              <a:t>. התלהט בשנות ה-70, 80 בעיקר סביב: </a:t>
            </a:r>
          </a:p>
          <a:p>
            <a:pPr algn="r" rtl="1">
              <a:buFont typeface="+mj-lt"/>
              <a:buAutoNum type="arabicPeriod"/>
            </a:pPr>
            <a:r>
              <a:rPr lang="he-IL" dirty="0" smtClean="0"/>
              <a:t>מודלים אופטימליים באקולוגיה והתנהגות בע"ח.</a:t>
            </a:r>
          </a:p>
          <a:p>
            <a:pPr algn="r" rtl="1">
              <a:buFont typeface="+mj-lt"/>
              <a:buAutoNum type="arabicPeriod"/>
            </a:pPr>
            <a:r>
              <a:rPr lang="he-IL" dirty="0" smtClean="0"/>
              <a:t>סוציוביולוגיה. </a:t>
            </a:r>
          </a:p>
          <a:p>
            <a:pPr algn="r" rtl="1">
              <a:buFont typeface="+mj-lt"/>
              <a:buAutoNum type="arabicPeriod"/>
            </a:pPr>
            <a:r>
              <a:rPr lang="he-IL" dirty="0" smtClean="0"/>
              <a:t>התיאוריה הנייטרלית.</a:t>
            </a:r>
          </a:p>
          <a:p>
            <a:pPr algn="r" rt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24313" y="1143000"/>
            <a:ext cx="2242687" cy="2513271"/>
            <a:chOff x="3276600" y="4267200"/>
            <a:chExt cx="2242687" cy="2513271"/>
          </a:xfrm>
        </p:grpSpPr>
        <p:pic>
          <p:nvPicPr>
            <p:cNvPr id="9220" name="Picture 4" descr="http://aleadeum.files.wordpress.com/2013/02/fisher-smoking.jpg?w=260&amp;h=2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267200"/>
              <a:ext cx="2029963" cy="208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14287" y="6318806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Ronald Fisher 1890-1962</a:t>
              </a:r>
              <a:endParaRPr lang="en-US" sz="12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5267" y="3810000"/>
            <a:ext cx="1969333" cy="2895601"/>
            <a:chOff x="545267" y="3963483"/>
            <a:chExt cx="1816933" cy="2665917"/>
          </a:xfrm>
        </p:grpSpPr>
        <p:sp>
          <p:nvSpPr>
            <p:cNvPr id="4" name="TextBox 3"/>
            <p:cNvSpPr txBox="1"/>
            <p:nvPr/>
          </p:nvSpPr>
          <p:spPr>
            <a:xfrm>
              <a:off x="658190" y="6167735"/>
              <a:ext cx="1704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Sewall Wright</a:t>
              </a:r>
            </a:p>
            <a:p>
              <a:r>
                <a:rPr lang="en-US" sz="1200" b="1" dirty="0" smtClean="0"/>
                <a:t>1889-1988</a:t>
              </a:r>
              <a:endParaRPr lang="en-US" sz="1200" b="1" dirty="0"/>
            </a:p>
          </p:txBody>
        </p:sp>
        <p:pic>
          <p:nvPicPr>
            <p:cNvPr id="9222" name="Picture 6" descr="http://www.learn-math.info/history/photos/Wright_Sewall_3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267" y="3963483"/>
              <a:ext cx="1663331" cy="220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38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87" y="304800"/>
            <a:ext cx="7125113" cy="924475"/>
          </a:xfrm>
        </p:spPr>
        <p:txBody>
          <a:bodyPr/>
          <a:lstStyle/>
          <a:p>
            <a:pPr algn="r" rtl="1"/>
            <a:r>
              <a:rPr lang="he-IL" dirty="0" smtClean="0"/>
              <a:t>גולד ולבונטין: </a:t>
            </a:r>
            <a:r>
              <a:rPr lang="en-US" dirty="0" smtClean="0"/>
              <a:t>The Spandrels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845" y="1371600"/>
            <a:ext cx="7524955" cy="444103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400" b="1" dirty="0"/>
              <a:t>Gould &amp; </a:t>
            </a:r>
            <a:r>
              <a:rPr lang="en-US" sz="1400" b="1" dirty="0" err="1"/>
              <a:t>Lewontin</a:t>
            </a:r>
            <a:r>
              <a:rPr lang="en-US" sz="1400" b="1" dirty="0"/>
              <a:t>, 1979: “The Spandrels of San Marco and the </a:t>
            </a:r>
            <a:r>
              <a:rPr lang="en-US" sz="1400" b="1" dirty="0" err="1"/>
              <a:t>Panglossian</a:t>
            </a:r>
            <a:r>
              <a:rPr lang="en-US" sz="1400" b="1" dirty="0"/>
              <a:t> Paradigm: A Critique of the </a:t>
            </a:r>
            <a:r>
              <a:rPr lang="en-US" sz="1400" b="1" dirty="0" smtClean="0"/>
              <a:t>Adaptationist </a:t>
            </a:r>
            <a:r>
              <a:rPr lang="en-US" sz="1400" b="1" dirty="0" err="1" smtClean="0"/>
              <a:t>Programme</a:t>
            </a:r>
            <a:r>
              <a:rPr lang="en-US" sz="1400" b="1" dirty="0" smtClean="0"/>
              <a:t>”</a:t>
            </a:r>
            <a:endParaRPr lang="en-US" b="1" dirty="0"/>
          </a:p>
          <a:p>
            <a:pPr algn="r" rtl="1"/>
            <a:r>
              <a:rPr lang="he-IL" dirty="0" smtClean="0"/>
              <a:t>ספנדרל:</a:t>
            </a:r>
            <a:r>
              <a:rPr lang="en-US" dirty="0" smtClean="0"/>
              <a:t> </a:t>
            </a:r>
            <a:r>
              <a:rPr lang="he-IL" dirty="0" smtClean="0"/>
              <a:t>החלל המשולש הנוצר בין שתי קשתות, או בין קשת לקיר.</a:t>
            </a:r>
          </a:p>
          <a:p>
            <a:pPr algn="r" rtl="1"/>
            <a:r>
              <a:rPr lang="he-IL" dirty="0" smtClean="0"/>
              <a:t>האם הספנדרל הוא אלמנט עיצובי מכוון – נישה קישוטית? גולד ולבונטין: ברור שלא!</a:t>
            </a:r>
          </a:p>
          <a:p>
            <a:pPr algn="r" rtl="1"/>
            <a:r>
              <a:rPr lang="he-IL" dirty="0" smtClean="0"/>
              <a:t>אבל ביולוגים רבים מחפשים הסבר אדפטיבי ואינם לוקחים בחשבון שאולי מדובר בספנדרל. הם לוקים </a:t>
            </a:r>
            <a:r>
              <a:rPr lang="he-IL" i="1" dirty="0" smtClean="0"/>
              <a:t>באדפטציוניזם</a:t>
            </a:r>
            <a:r>
              <a:rPr lang="he-IL" dirty="0" smtClean="0"/>
              <a:t>...</a:t>
            </a:r>
          </a:p>
          <a:p>
            <a:pPr algn="r" rtl="1"/>
            <a:r>
              <a:rPr lang="he-IL" dirty="0" smtClean="0"/>
              <a:t>גישה פנגלוסית: ע"ש ד"ר פנגלוס של וולטייר.</a:t>
            </a:r>
          </a:p>
          <a:p>
            <a:pPr algn="r" rtl="1"/>
            <a:r>
              <a:rPr lang="he-IL" dirty="0" smtClean="0"/>
              <a:t>שלוש ביקורות עיקריות של גולד ולבונטין:</a:t>
            </a:r>
          </a:p>
          <a:p>
            <a:pPr lvl="1" algn="r" rtl="1"/>
            <a:r>
              <a:rPr lang="he-IL" dirty="0" smtClean="0"/>
              <a:t>האם ספנדרל (למשל: הסנטר) הוא תכונה? מתי ניתן לבודד תכונה?</a:t>
            </a:r>
          </a:p>
          <a:p>
            <a:pPr lvl="1" algn="r" rtl="1"/>
            <a:r>
              <a:rPr lang="he-IL" dirty="0" smtClean="0"/>
              <a:t>האם תכונה נתונה נבררה כשלעצמה או תוצר לוואי?</a:t>
            </a:r>
          </a:p>
          <a:p>
            <a:pPr lvl="2" algn="r" rtl="1"/>
            <a:r>
              <a:rPr lang="en-US" dirty="0" smtClean="0"/>
              <a:t>Selection of/for?</a:t>
            </a:r>
          </a:p>
          <a:p>
            <a:pPr lvl="1" algn="r" rtl="1"/>
            <a:r>
              <a:rPr lang="he-IL" dirty="0" smtClean="0"/>
              <a:t>נטיה לספר "סיפורי ככה סתם" </a:t>
            </a:r>
            <a:r>
              <a:rPr lang="en-US" dirty="0" smtClean="0"/>
              <a:t>(Just so stories)</a:t>
            </a:r>
            <a:r>
              <a:rPr lang="he-IL" dirty="0" smtClean="0"/>
              <a:t>.</a:t>
            </a:r>
          </a:p>
          <a:p>
            <a:pPr lvl="2" algn="r" rtl="1"/>
            <a:r>
              <a:rPr lang="he-IL" dirty="0" smtClean="0"/>
              <a:t>תת-היקבעות של הסברים אבולוציוניים.</a:t>
            </a:r>
          </a:p>
        </p:txBody>
      </p:sp>
      <p:pic>
        <p:nvPicPr>
          <p:cNvPr id="10242" name="Picture 2" descr="http://upload.wikimedia.org/wikipedia/commons/thumb/8/87/Paris_-_Arc_de_Triomphe_du_Carrousel_-_PA00085992_-_034.jpg/1280px-Paris_-_Arc_de_Triomphe_du_Carrousel_-_PA00085992_-_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2690439" cy="17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שלושה סוגי אדפטציוניזם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441039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en-US" dirty="0" smtClean="0"/>
              <a:t>Godfrey-Smith, 2001: “Three Kinds of Adaptationism”</a:t>
            </a:r>
            <a:r>
              <a:rPr lang="he-IL" dirty="0" smtClean="0"/>
              <a:t>:</a:t>
            </a:r>
            <a:endParaRPr lang="en-US" dirty="0" smtClean="0"/>
          </a:p>
          <a:p>
            <a:pPr algn="r" rtl="1">
              <a:buFont typeface="+mj-lt"/>
              <a:buAutoNum type="arabicPeriod"/>
            </a:pPr>
            <a:r>
              <a:rPr lang="he-IL" u="sng" dirty="0" smtClean="0"/>
              <a:t>אדפטציוניזם הסברי</a:t>
            </a:r>
            <a:r>
              <a:rPr lang="he-IL" dirty="0" smtClean="0"/>
              <a:t>: התאמת המינים לסביבתם היא העובדה המדהימה ביותר בביולוגיה, השאלה הגדולה. ברירה טבעית היא ההסבר, התשובה הגדולה, ולכן צריך להתמקד בהסברים אלה.</a:t>
            </a:r>
          </a:p>
          <a:p>
            <a:pPr algn="r" rtl="1">
              <a:buFont typeface="+mj-lt"/>
              <a:buAutoNum type="arabicPeriod"/>
            </a:pPr>
            <a:r>
              <a:rPr lang="he-IL" u="sng" dirty="0" smtClean="0"/>
              <a:t>אדפטציוניזם אמפירי</a:t>
            </a:r>
            <a:r>
              <a:rPr lang="he-IL" dirty="0" smtClean="0"/>
              <a:t>: ברירה טבעית היא הכוח הסיבתי העיקרי שפעל (ופועל) בתולדות החיים. המגבלות על כוחה של הברירה הן מעטות, וניתן להסביר דרכה את מרבית תוצרי האבולוציה.</a:t>
            </a:r>
          </a:p>
          <a:p>
            <a:pPr algn="r" rtl="1">
              <a:buFont typeface="+mj-lt"/>
              <a:buAutoNum type="arabicPeriod"/>
            </a:pPr>
            <a:r>
              <a:rPr lang="he-IL" u="sng" dirty="0" smtClean="0"/>
              <a:t>אדפטציוניזם מתודולוגי</a:t>
            </a:r>
            <a:r>
              <a:rPr lang="he-IL" dirty="0" smtClean="0"/>
              <a:t>: הדרך הטובה לגשת לחקר החיים הוא לראות ביצורים תוצר של "עיצוב מוצלח" והתאמה לסביבה, ולחפש הסברים המבוססים על ברירה טבעית.</a:t>
            </a:r>
          </a:p>
          <a:p>
            <a:pPr algn="r" rtl="1"/>
            <a:r>
              <a:rPr lang="he-IL" dirty="0" smtClean="0"/>
              <a:t>אין תלות לוגית בין 1.,2.,3.: כל סוג עשוי להיות אמיתי בלי קשר לאמיתות הסוגים האחרים.</a:t>
            </a:r>
          </a:p>
          <a:p>
            <a:pPr lvl="1" algn="r" rtl="1"/>
            <a:r>
              <a:rPr lang="he-IL" dirty="0" smtClean="0"/>
              <a:t>אבל יש שילובים יותר ופחות סבירים: אדפ' אמפירי הוא טעם טוב לאדפ' מתודולוגי, למשל.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3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487" y="675724"/>
            <a:ext cx="7125113" cy="924475"/>
          </a:xfrm>
        </p:spPr>
        <p:txBody>
          <a:bodyPr/>
          <a:lstStyle/>
          <a:p>
            <a:pPr algn="r" rtl="1"/>
            <a:r>
              <a:rPr lang="he-IL" dirty="0" smtClean="0"/>
              <a:t>אדפטציוניזם הסברי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361"/>
            <a:ext cx="7467600" cy="4593439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dirty="0" smtClean="0"/>
              <a:t>טענה על מה </a:t>
            </a:r>
            <a:r>
              <a:rPr lang="he-IL" i="1" dirty="0" smtClean="0"/>
              <a:t>מעניין </a:t>
            </a:r>
            <a:r>
              <a:rPr lang="he-IL" dirty="0" smtClean="0"/>
              <a:t>ביולוגיה – התאמה לסביבה והסברים ע"י ברירה.</a:t>
            </a:r>
          </a:p>
          <a:p>
            <a:pPr algn="r" rtl="1"/>
            <a:r>
              <a:rPr lang="he-IL" dirty="0"/>
              <a:t>טענה על מה </a:t>
            </a:r>
            <a:r>
              <a:rPr lang="he-IL" i="1" dirty="0"/>
              <a:t>מייחד</a:t>
            </a:r>
            <a:r>
              <a:rPr lang="he-IL" dirty="0"/>
              <a:t> ביולוגיה, אולי אפילו על מהם חיים</a:t>
            </a:r>
            <a:r>
              <a:rPr lang="he-IL" dirty="0" smtClean="0"/>
              <a:t>?</a:t>
            </a:r>
          </a:p>
          <a:p>
            <a:pPr lvl="1" algn="r" rtl="1"/>
            <a:r>
              <a:rPr lang="he-IL" dirty="0"/>
              <a:t>"כמובן, חלקים גדולים של השינוי האבולוציוני יכולים להיות לא-הסתגלותיים, במקרה זה אפשר שהתאירויות החלופיות יהיו חשובות בחלקים של האבולוציה </a:t>
            </a:r>
            <a:r>
              <a:rPr lang="he-IL" dirty="0" smtClean="0"/>
              <a:t>– אבל רק בחלקים המשעממים של אבולוציה, לא באלה הנוגעים לייחודם של החיים לעומת הלא-חיים" (דוקניס, "השען העיוור", עמ' 320).</a:t>
            </a:r>
            <a:endParaRPr lang="he-IL" dirty="0"/>
          </a:p>
          <a:p>
            <a:pPr lvl="1" algn="r" rtl="1"/>
            <a:r>
              <a:rPr lang="he-IL" dirty="0" smtClean="0"/>
              <a:t>אפשר, עקרונית, להחזיק בעמדה זו גם אם חושבים שברירה טבעית היא תהליך די נדיר.</a:t>
            </a:r>
          </a:p>
          <a:p>
            <a:pPr lvl="1" algn="r" rtl="1"/>
            <a:r>
              <a:rPr lang="he-IL" dirty="0" smtClean="0"/>
              <a:t>אפשר, עקרונית, להסכים לגבי השאלה אך לא לגבי התשובה.</a:t>
            </a:r>
          </a:p>
          <a:p>
            <a:pPr lvl="1" algn="r" rtl="1"/>
            <a:r>
              <a:rPr lang="he-IL" dirty="0" smtClean="0"/>
              <a:t>כיצד להחליט מה מעניין? האם זה עניין של טעם בלבד?</a:t>
            </a:r>
            <a:endParaRPr lang="en-US" dirty="0" smtClean="0"/>
          </a:p>
          <a:p>
            <a:pPr lvl="2" algn="r" rtl="1"/>
            <a:r>
              <a:rPr lang="he-IL" dirty="0" smtClean="0"/>
              <a:t>החשיבות של תכנון, הימנעות מחשיבה דתיתי לא-מדעית </a:t>
            </a:r>
            <a:r>
              <a:rPr lang="en-US" dirty="0" smtClean="0"/>
              <a:t>(Dennett, 1995)</a:t>
            </a:r>
            <a:r>
              <a:rPr lang="he-IL" dirty="0" smtClean="0"/>
              <a:t>- השלכות למעמד של מדע ורציונליות בכללותם.</a:t>
            </a:r>
          </a:p>
          <a:p>
            <a:pPr lvl="1" algn="r" rtl="1"/>
            <a:r>
              <a:rPr lang="he-IL" dirty="0" smtClean="0"/>
              <a:t>ומה לגבי האמת (1983</a:t>
            </a:r>
            <a:r>
              <a:rPr lang="en-US" dirty="0" smtClean="0"/>
              <a:t>Kimura, </a:t>
            </a:r>
            <a:r>
              <a:rPr lang="he-IL" dirty="0" smtClean="0"/>
              <a:t>) – אבולוציה נייטרלית זה אולי משעמם, אבל מה אם כך פני הדברים?</a:t>
            </a:r>
          </a:p>
          <a:p>
            <a:pPr algn="r" rtl="1"/>
            <a:r>
              <a:rPr lang="he-IL" dirty="0" smtClean="0"/>
              <a:t>טענות פילוסופיות (ביולוגיה לעומת מדעים אחרים, מקומו של האדם בטבע, תפקיד האל וכיוב') לעומת טענות ביולוגיות (כיצד מתרחשת ברירה\אדפטציה, היחס בין ברירה לגורמים אחרים וכיוב').</a:t>
            </a:r>
          </a:p>
          <a:p>
            <a:pPr lvl="1" algn="r" rt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2122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 smtClean="0"/>
              <a:t>אדפטציוניזם אמפירי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593439"/>
          </a:xfrm>
        </p:spPr>
        <p:txBody>
          <a:bodyPr>
            <a:normAutofit/>
          </a:bodyPr>
          <a:lstStyle/>
          <a:p>
            <a:pPr algn="r" rtl="1"/>
            <a:r>
              <a:rPr lang="he-IL" sz="2000" dirty="0" smtClean="0"/>
              <a:t>עניין של דרגה: ברירה טבעית תמיד ובעיקר, לעתים וביחד עם גורמים אחרים, לעתים נדירות ובאופן משני וכו'.</a:t>
            </a:r>
          </a:p>
          <a:p>
            <a:pPr algn="r" rtl="1"/>
            <a:r>
              <a:rPr lang="he-IL" sz="2000" dirty="0" smtClean="0"/>
              <a:t>בעיקרון, טענה שניתנת לבחינה אמפירית</a:t>
            </a:r>
          </a:p>
          <a:p>
            <a:pPr lvl="1" algn="r" rtl="1"/>
            <a:r>
              <a:rPr lang="he-IL" sz="1800" dirty="0" smtClean="0"/>
              <a:t>האם תחזיות המבוססות על ברירה בלבד טובות (ובכמה) מתחזיות המבוססות על ברירה+סחף+... </a:t>
            </a:r>
            <a:r>
              <a:rPr lang="en-US" sz="1800" dirty="0" smtClean="0"/>
              <a:t>(</a:t>
            </a:r>
            <a:r>
              <a:rPr lang="en-US" sz="1800" dirty="0" err="1" smtClean="0"/>
              <a:t>Orzack</a:t>
            </a:r>
            <a:r>
              <a:rPr lang="en-US" sz="1800" dirty="0" smtClean="0"/>
              <a:t> &amp; Sober, 1994)</a:t>
            </a:r>
            <a:r>
              <a:rPr lang="he-IL" sz="1800" dirty="0" smtClean="0"/>
              <a:t>.</a:t>
            </a:r>
          </a:p>
          <a:p>
            <a:pPr lvl="2" algn="r" rtl="1"/>
            <a:r>
              <a:rPr lang="he-IL" sz="1600" dirty="0" smtClean="0"/>
              <a:t>תלות במודל(ים).</a:t>
            </a:r>
          </a:p>
          <a:p>
            <a:pPr lvl="2" algn="r" rtl="1"/>
            <a:r>
              <a:rPr lang="he-IL" sz="1600" dirty="0" smtClean="0"/>
              <a:t>שאלות שקשה לפרמל\לכמת ("מדוע יש חרקים?").</a:t>
            </a:r>
          </a:p>
          <a:p>
            <a:pPr lvl="1" algn="r" rtl="1"/>
            <a:r>
              <a:rPr lang="he-IL" sz="1800" dirty="0" smtClean="0"/>
              <a:t>בחינה של אדפטציוניזם כטענה כללית – קשה; בחינה של השערות אדפטיביות מסוימות</a:t>
            </a:r>
            <a:r>
              <a:rPr lang="en-US" sz="1800" dirty="0" smtClean="0"/>
              <a:t> – </a:t>
            </a:r>
            <a:r>
              <a:rPr lang="he-IL" sz="1800" dirty="0" smtClean="0"/>
              <a:t>לא קל, אבל אפשרי.</a:t>
            </a:r>
          </a:p>
          <a:p>
            <a:pPr lvl="2" algn="r" rtl="1"/>
            <a:r>
              <a:rPr lang="he-IL" sz="1600" dirty="0" smtClean="0"/>
              <a:t>סיפור אבולוציוני טוב, שמנביע תחזיות, שמסביר הפתעות וכו'</a:t>
            </a:r>
          </a:p>
          <a:p>
            <a:pPr lvl="2" algn="r" rtl="1"/>
            <a:r>
              <a:rPr lang="he-IL" sz="1600" dirty="0" smtClean="0"/>
              <a:t>בחינה משווה.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6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8745</TotalTime>
  <Words>2174</Words>
  <Application>Microsoft Office PowerPoint</Application>
  <PresentationFormat>On-screen Show (4:3)</PresentationFormat>
  <Paragraphs>185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Autumn</vt:lpstr>
      <vt:lpstr>פילוסופיה של הביולוגיה  סמסטר א', תשע"ה ארנון לוי</vt:lpstr>
      <vt:lpstr>מהי אדפטציה</vt:lpstr>
      <vt:lpstr>האם אדפטציה מניחה פסיביות?</vt:lpstr>
      <vt:lpstr>...הבניית נישה</vt:lpstr>
      <vt:lpstr>הכוח היחסי של ברירה</vt:lpstr>
      <vt:lpstr>גולד ולבונטין: The Spandrels paper</vt:lpstr>
      <vt:lpstr>שלושה סוגי אדפטציוניזם</vt:lpstr>
      <vt:lpstr>אדפטציוניזם הסברי</vt:lpstr>
      <vt:lpstr>אדפטציוניזם אמפירי</vt:lpstr>
      <vt:lpstr>גורמים אבולוציוניים חוץ ברירתיים</vt:lpstr>
      <vt:lpstr>PowerPoint Presentation</vt:lpstr>
      <vt:lpstr>אדפטציוניזם מתודולוגי</vt:lpstr>
      <vt:lpstr>PowerPoint Presentation</vt:lpstr>
      <vt:lpstr>קידמה לפני דארווין</vt:lpstr>
      <vt:lpstr>מה חשבו רבותינו?</vt:lpstr>
      <vt:lpstr>קידמה לאחר דארווין</vt:lpstr>
      <vt:lpstr>PowerPoint Presentation</vt:lpstr>
      <vt:lpstr>גולד: טעויות המובילות לעץ הקידמה</vt:lpstr>
      <vt:lpstr>קידמה במובן הנורמטיבי – ברור שאין</vt:lpstr>
      <vt:lpstr>מה לגבי כיווניות?</vt:lpstr>
      <vt:lpstr>גידול במורכבות?</vt:lpstr>
      <vt:lpstr>   (כמה) מנגנונים אפשריים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פילוסופיה של הביולוגיה  סמסטר א', תשע"ה ד"ר ארנון לוי</dc:title>
  <dc:creator>Arnon Levy</dc:creator>
  <cp:lastModifiedBy>Arnon Levy</cp:lastModifiedBy>
  <cp:revision>210</cp:revision>
  <dcterms:created xsi:type="dcterms:W3CDTF">2014-10-14T09:06:12Z</dcterms:created>
  <dcterms:modified xsi:type="dcterms:W3CDTF">2014-11-23T13:46:54Z</dcterms:modified>
</cp:coreProperties>
</file>